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0"/>
  </p:notesMasterIdLst>
  <p:handoutMasterIdLst>
    <p:handoutMasterId r:id="rId51"/>
  </p:handoutMasterIdLst>
  <p:sldIdLst>
    <p:sldId id="603" r:id="rId8"/>
    <p:sldId id="2708" r:id="rId9"/>
    <p:sldId id="2709" r:id="rId10"/>
    <p:sldId id="2710" r:id="rId11"/>
    <p:sldId id="2711" r:id="rId12"/>
    <p:sldId id="2712" r:id="rId13"/>
    <p:sldId id="2382" r:id="rId14"/>
    <p:sldId id="2240" r:id="rId15"/>
    <p:sldId id="2253" r:id="rId16"/>
    <p:sldId id="2714" r:id="rId17"/>
    <p:sldId id="2715" r:id="rId18"/>
    <p:sldId id="2716" r:id="rId19"/>
    <p:sldId id="2694" r:id="rId20"/>
    <p:sldId id="2695" r:id="rId21"/>
    <p:sldId id="2703" r:id="rId22"/>
    <p:sldId id="2295" r:id="rId23"/>
    <p:sldId id="2721" r:id="rId24"/>
    <p:sldId id="2720" r:id="rId25"/>
    <p:sldId id="2719" r:id="rId26"/>
    <p:sldId id="2722" r:id="rId27"/>
    <p:sldId id="2723" r:id="rId28"/>
    <p:sldId id="2724" r:id="rId29"/>
    <p:sldId id="2725" r:id="rId30"/>
    <p:sldId id="2726" r:id="rId31"/>
    <p:sldId id="2727" r:id="rId32"/>
    <p:sldId id="2728" r:id="rId33"/>
    <p:sldId id="2729" r:id="rId34"/>
    <p:sldId id="2730" r:id="rId35"/>
    <p:sldId id="2731" r:id="rId36"/>
    <p:sldId id="2732" r:id="rId37"/>
    <p:sldId id="2733" r:id="rId38"/>
    <p:sldId id="2734" r:id="rId39"/>
    <p:sldId id="2735" r:id="rId40"/>
    <p:sldId id="2736" r:id="rId41"/>
    <p:sldId id="2737" r:id="rId42"/>
    <p:sldId id="2739" r:id="rId43"/>
    <p:sldId id="2740" r:id="rId44"/>
    <p:sldId id="2741" r:id="rId45"/>
    <p:sldId id="2742" r:id="rId46"/>
    <p:sldId id="2702" r:id="rId47"/>
    <p:sldId id="2693" r:id="rId48"/>
    <p:sldId id="582" r:id="rId4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595757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75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40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0599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0488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0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  <p:sldLayoutId id="2147483983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Relationship Id="rId9" Type="http://schemas.openxmlformats.org/officeDocument/2006/relationships/image" Target="../media/image8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1541124"/>
            <a:ext cx="12192000" cy="3365442"/>
          </a:xfrm>
          <a:prstGeom prst="rect">
            <a:avLst/>
          </a:prstGeom>
          <a:solidFill>
            <a:srgbClr val="1D1D1A">
              <a:alpha val="6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-US" altLang="zh-CN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硬件</a:t>
            </a:r>
            <a:endParaRPr lang="en-US" altLang="zh-CN" sz="96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zh-CN" altLang="en-US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结构体系</a:t>
            </a:r>
            <a:endParaRPr lang="en-US" altLang="zh-CN" sz="239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4458" y="3349321"/>
            <a:ext cx="1357330" cy="643926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32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458" y="1922218"/>
            <a:ext cx="1264499" cy="1264499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pple WWDC 2024: KI, macOS, iOS, iPadOS und Vision Pro – die Neuheiten |  STERN.de">
            <a:extLst>
              <a:ext uri="{FF2B5EF4-FFF2-40B4-BE49-F238E27FC236}">
                <a16:creationId xmlns:a16="http://schemas.microsoft.com/office/drawing/2014/main" id="{56132B0D-0707-059E-1ABD-7DE3DCE05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uawei HDC 2024 Roadmap: HarmonyOS NEXT beta, Pangu Model 5.0, and more -  Huawei Central">
            <a:extLst>
              <a:ext uri="{FF2B5EF4-FFF2-40B4-BE49-F238E27FC236}">
                <a16:creationId xmlns:a16="http://schemas.microsoft.com/office/drawing/2014/main" id="{A859B5EC-0B0B-A8C8-0F38-019038103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10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uawei officially introduces HarmonyOS Intelligence system with AI  capabilities - Huaweitechcafeteria">
            <a:extLst>
              <a:ext uri="{FF2B5EF4-FFF2-40B4-BE49-F238E27FC236}">
                <a16:creationId xmlns:a16="http://schemas.microsoft.com/office/drawing/2014/main" id="{EC3A9517-4306-3644-9E12-A5EA4012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07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如何系统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学习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/>
              <a:t>AI</a:t>
            </a:r>
            <a:r>
              <a:rPr lang="zh-CN" altLang="en-US" dirty="0"/>
              <a:t> 芯片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39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系统架构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9FE292-93F1-6EE8-92E0-35290B589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29" y="1317154"/>
            <a:ext cx="6654248" cy="487615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7201F8A-CA84-152B-93D5-E9781D4F45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9E98088-1A64-13AB-ED29-E4F6CAAF9644}"/>
              </a:ext>
            </a:extLst>
          </p:cNvPr>
          <p:cNvSpPr/>
          <p:nvPr/>
        </p:nvSpPr>
        <p:spPr>
          <a:xfrm>
            <a:off x="263522" y="5280916"/>
            <a:ext cx="6807199" cy="9981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726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硬件</a:t>
            </a:r>
            <a:r>
              <a:rPr lang="en-US" altLang="zh-CN" dirty="0"/>
              <a:t>&amp;</a:t>
            </a:r>
            <a:r>
              <a:rPr lang="zh-CN" altLang="en-US" dirty="0"/>
              <a:t>结构体系</a:t>
            </a: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DBAE044-813A-C0DC-5A49-8CCE0B113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320" y="2484988"/>
            <a:ext cx="2159999" cy="379746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1200" dirty="0"/>
              <a:t>AI </a:t>
            </a:r>
            <a:r>
              <a:rPr lang="zh-CN" altLang="en-US" sz="1200" dirty="0"/>
              <a:t>计算体系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C6091F-31EA-CB49-C08F-D65D7674A3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20" y="1272239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203721-8F8C-6805-D42C-F9D607C913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010" y="1272239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13B6FE-4BEA-8A46-87D6-91E3CBAA66F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20" y="3062075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D2CCC75-43AF-ED46-CD6D-6AE6FBF69A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010" y="3062075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DCC9B64-D761-B6FE-B4BA-B0D9F3D9DEF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01" y="3062075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A658D0D-4EE4-42FB-F40F-E31F0A39A6B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011" y="486207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04366E5-50E4-69C7-E311-6C2C94FE359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20" y="486207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B527323-FC24-7185-7BAD-0E80787557E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01" y="486207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D442C66-1AF3-3DF7-28C3-E9BBFB4CF2F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01" y="1272239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8" name="内容占位符 26">
            <a:extLst>
              <a:ext uri="{FF2B5EF4-FFF2-40B4-BE49-F238E27FC236}">
                <a16:creationId xmlns:a16="http://schemas.microsoft.com/office/drawing/2014/main" id="{9D82AE58-6B93-2A96-1217-B83F2307DC07}"/>
              </a:ext>
            </a:extLst>
          </p:cNvPr>
          <p:cNvSpPr txBox="1">
            <a:spLocks/>
          </p:cNvSpPr>
          <p:nvPr/>
        </p:nvSpPr>
        <p:spPr>
          <a:xfrm>
            <a:off x="2714009" y="2484988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1200" dirty="0"/>
              <a:t>AI </a:t>
            </a:r>
            <a:r>
              <a:rPr lang="zh-CN" altLang="en-US" sz="1200" dirty="0"/>
              <a:t>芯片基础</a:t>
            </a:r>
          </a:p>
        </p:txBody>
      </p:sp>
      <p:sp>
        <p:nvSpPr>
          <p:cNvPr id="29" name="内容占位符 26">
            <a:extLst>
              <a:ext uri="{FF2B5EF4-FFF2-40B4-BE49-F238E27FC236}">
                <a16:creationId xmlns:a16="http://schemas.microsoft.com/office/drawing/2014/main" id="{F8E37E37-EE8B-7A34-CFE3-0A6C32F7C0D1}"/>
              </a:ext>
            </a:extLst>
          </p:cNvPr>
          <p:cNvSpPr txBox="1">
            <a:spLocks/>
          </p:cNvSpPr>
          <p:nvPr/>
        </p:nvSpPr>
        <p:spPr>
          <a:xfrm>
            <a:off x="5038702" y="2484988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图形处理器</a:t>
            </a:r>
            <a:r>
              <a:rPr lang="en-US" altLang="zh-CN" sz="1200" dirty="0"/>
              <a:t> GPU </a:t>
            </a:r>
            <a:r>
              <a:rPr lang="zh-CN" altLang="en-US" sz="1200" dirty="0"/>
              <a:t>基础</a:t>
            </a:r>
          </a:p>
        </p:txBody>
      </p:sp>
      <p:sp>
        <p:nvSpPr>
          <p:cNvPr id="30" name="内容占位符 26">
            <a:extLst>
              <a:ext uri="{FF2B5EF4-FFF2-40B4-BE49-F238E27FC236}">
                <a16:creationId xmlns:a16="http://schemas.microsoft.com/office/drawing/2014/main" id="{0547AEA5-884F-750F-6976-F5A58C770ED2}"/>
              </a:ext>
            </a:extLst>
          </p:cNvPr>
          <p:cNvSpPr txBox="1">
            <a:spLocks/>
          </p:cNvSpPr>
          <p:nvPr/>
        </p:nvSpPr>
        <p:spPr>
          <a:xfrm>
            <a:off x="389319" y="4263062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英伟达</a:t>
            </a:r>
            <a:r>
              <a:rPr lang="en-US" altLang="zh-CN" sz="1200" dirty="0"/>
              <a:t> GPU </a:t>
            </a:r>
            <a:r>
              <a:rPr lang="zh-CN" altLang="en-US" sz="1200" dirty="0"/>
              <a:t>详解</a:t>
            </a:r>
          </a:p>
        </p:txBody>
      </p:sp>
      <p:sp>
        <p:nvSpPr>
          <p:cNvPr id="31" name="内容占位符 26">
            <a:extLst>
              <a:ext uri="{FF2B5EF4-FFF2-40B4-BE49-F238E27FC236}">
                <a16:creationId xmlns:a16="http://schemas.microsoft.com/office/drawing/2014/main" id="{DC1C0016-88EE-E467-7070-7021EC4B5FA5}"/>
              </a:ext>
            </a:extLst>
          </p:cNvPr>
          <p:cNvSpPr txBox="1">
            <a:spLocks/>
          </p:cNvSpPr>
          <p:nvPr/>
        </p:nvSpPr>
        <p:spPr>
          <a:xfrm>
            <a:off x="2714008" y="4263062"/>
            <a:ext cx="4484693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国外</a:t>
            </a:r>
            <a:r>
              <a:rPr lang="en-US" altLang="zh-CN" sz="1200" dirty="0"/>
              <a:t> AI </a:t>
            </a:r>
            <a:r>
              <a:rPr lang="zh-CN" altLang="en-US" sz="1200" dirty="0"/>
              <a:t>芯片</a:t>
            </a:r>
          </a:p>
        </p:txBody>
      </p:sp>
      <p:sp>
        <p:nvSpPr>
          <p:cNvPr id="32" name="内容占位符 26">
            <a:extLst>
              <a:ext uri="{FF2B5EF4-FFF2-40B4-BE49-F238E27FC236}">
                <a16:creationId xmlns:a16="http://schemas.microsoft.com/office/drawing/2014/main" id="{B7BEB433-D434-847F-56DE-9EF46A3D6EE4}"/>
              </a:ext>
            </a:extLst>
          </p:cNvPr>
          <p:cNvSpPr txBox="1">
            <a:spLocks/>
          </p:cNvSpPr>
          <p:nvPr/>
        </p:nvSpPr>
        <p:spPr>
          <a:xfrm>
            <a:off x="389319" y="6053721"/>
            <a:ext cx="4484693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国内</a:t>
            </a:r>
            <a:r>
              <a:rPr lang="en-US" altLang="zh-CN" sz="1200" dirty="0"/>
              <a:t> AI </a:t>
            </a:r>
            <a:r>
              <a:rPr lang="zh-CN" altLang="en-US" sz="1200" dirty="0"/>
              <a:t>芯片</a:t>
            </a:r>
          </a:p>
        </p:txBody>
      </p:sp>
      <p:sp>
        <p:nvSpPr>
          <p:cNvPr id="33" name="内容占位符 26">
            <a:extLst>
              <a:ext uri="{FF2B5EF4-FFF2-40B4-BE49-F238E27FC236}">
                <a16:creationId xmlns:a16="http://schemas.microsoft.com/office/drawing/2014/main" id="{A4F4E4B9-999E-BF0F-3CE7-EB10ECCF65A5}"/>
              </a:ext>
            </a:extLst>
          </p:cNvPr>
          <p:cNvSpPr txBox="1">
            <a:spLocks/>
          </p:cNvSpPr>
          <p:nvPr/>
        </p:nvSpPr>
        <p:spPr>
          <a:xfrm>
            <a:off x="5035685" y="6053721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1200" dirty="0"/>
              <a:t>AI </a:t>
            </a:r>
            <a:r>
              <a:rPr lang="zh-CN" altLang="en-US" sz="1200" dirty="0"/>
              <a:t>芯片黄金十年</a:t>
            </a:r>
          </a:p>
        </p:txBody>
      </p:sp>
    </p:spTree>
    <p:extLst>
      <p:ext uri="{BB962C8B-B14F-4D97-AF65-F5344CB8AC3E}">
        <p14:creationId xmlns:p14="http://schemas.microsoft.com/office/powerpoint/2010/main" val="292532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DA9BD16-CF70-C14E-B078-ABDA2CDD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/>
              <a:t>系统技术栈</a:t>
            </a:r>
          </a:p>
        </p:txBody>
      </p:sp>
      <p:graphicFrame>
        <p:nvGraphicFramePr>
          <p:cNvPr id="3" name="内容占位符 8">
            <a:extLst>
              <a:ext uri="{FF2B5EF4-FFF2-40B4-BE49-F238E27FC236}">
                <a16:creationId xmlns:a16="http://schemas.microsoft.com/office/drawing/2014/main" id="{CA096A58-5831-0D4A-AD6B-E19AB98BA55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16643" y="1545019"/>
          <a:ext cx="10963475" cy="4514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768">
                  <a:extLst>
                    <a:ext uri="{9D8B030D-6E8A-4147-A177-3AD203B41FA5}">
                      <a16:colId xmlns:a16="http://schemas.microsoft.com/office/drawing/2014/main" val="4095672458"/>
                    </a:ext>
                  </a:extLst>
                </a:gridCol>
                <a:gridCol w="1509342">
                  <a:extLst>
                    <a:ext uri="{9D8B030D-6E8A-4147-A177-3AD203B41FA5}">
                      <a16:colId xmlns:a16="http://schemas.microsoft.com/office/drawing/2014/main" val="1334876058"/>
                    </a:ext>
                  </a:extLst>
                </a:gridCol>
                <a:gridCol w="2300627">
                  <a:extLst>
                    <a:ext uri="{9D8B030D-6E8A-4147-A177-3AD203B41FA5}">
                      <a16:colId xmlns:a16="http://schemas.microsoft.com/office/drawing/2014/main" val="3250184954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2083928213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757655696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1031229002"/>
                    </a:ext>
                  </a:extLst>
                </a:gridCol>
              </a:tblGrid>
              <a:tr h="376241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应用算法（</a:t>
                      </a:r>
                      <a:r>
                        <a:rPr lang="en-US" altLang="zh-CN" sz="1000" b="1" dirty="0"/>
                        <a:t>Algorithm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领域算法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视觉、自然语言处理、语音语义：</a:t>
                      </a:r>
                      <a:r>
                        <a:rPr lang="en-US" altLang="zh-CN" sz="1000" dirty="0"/>
                        <a:t>CNN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RNN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LSTM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GAN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Transformer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Stable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Diffusion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Reinforce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Learning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44119"/>
                  </a:ext>
                </a:extLst>
              </a:tr>
              <a:tr h="376241"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开发编程（</a:t>
                      </a:r>
                      <a:r>
                        <a:rPr lang="en-US" altLang="zh-CN" sz="1000" b="1" dirty="0"/>
                        <a:t>Development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集成开发环境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编程环境：</a:t>
                      </a:r>
                      <a:r>
                        <a:rPr lang="en-US" altLang="zh-CN" sz="1000" dirty="0"/>
                        <a:t>VS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Code,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 err="1"/>
                        <a:t>Jupyter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Notebook,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PyCharm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642207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编程语言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与主流语言集成： </a:t>
                      </a:r>
                      <a:r>
                        <a:rPr lang="en-US" altLang="zh-CN" sz="1000" dirty="0"/>
                        <a:t>PyTorch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and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Tensorflow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etc.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inside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Python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720645"/>
                  </a:ext>
                </a:extLst>
              </a:tr>
              <a:tr h="376241">
                <a:tc rowSpan="3">
                  <a:txBody>
                    <a:bodyPr/>
                    <a:lstStyle/>
                    <a:p>
                      <a:r>
                        <a:rPr lang="zh-CN" altLang="en-US" sz="1000" b="1" dirty="0"/>
                        <a:t>框架（</a:t>
                      </a:r>
                      <a:r>
                        <a:rPr lang="en-US" altLang="zh-CN" sz="1000" b="1" dirty="0"/>
                        <a:t>Frameworks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000" b="1" dirty="0"/>
                        <a:t>AI</a:t>
                      </a:r>
                      <a:r>
                        <a:rPr lang="zh-CN" altLang="en-US" sz="1000" b="1" dirty="0"/>
                        <a:t>框架、推理引擎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中间表达（</a:t>
                      </a:r>
                      <a:r>
                        <a:rPr lang="en-US" altLang="zh-CN" sz="1000" dirty="0"/>
                        <a:t>IR</a:t>
                      </a:r>
                      <a:r>
                        <a:rPr lang="zh-CN" altLang="en-US" sz="1000" dirty="0"/>
                        <a:t>）、前端 </a:t>
                      </a:r>
                      <a:r>
                        <a:rPr lang="en-US" altLang="zh-CN" sz="1000" dirty="0"/>
                        <a:t>API</a:t>
                      </a:r>
                      <a:r>
                        <a:rPr lang="zh-CN" altLang="en-US" sz="1000" dirty="0"/>
                        <a:t> 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编译优化（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Compilation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图优化与图执行调度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推理优化</a:t>
                      </a:r>
                    </a:p>
                  </a:txBody>
                  <a:tcPr marL="123825" marR="123825" marT="57150" marB="5715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9557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基本数据结构：张量（</a:t>
                      </a:r>
                      <a:r>
                        <a:rPr lang="en-US" altLang="zh-CN" sz="1000" dirty="0"/>
                        <a:t>Tensor</a:t>
                      </a:r>
                      <a:r>
                        <a:rPr lang="zh-CN" altLang="en-US" sz="1000" dirty="0"/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词法、语法、语义分析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计算图动静统一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常量折叠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冗余节点消除等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68375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基本计算单元：有向无环图（</a:t>
                      </a:r>
                      <a:r>
                        <a:rPr lang="en-US" altLang="zh-CN" sz="1000" dirty="0"/>
                        <a:t>DAG</a:t>
                      </a:r>
                      <a:r>
                        <a:rPr lang="zh-CN" altLang="en-US" sz="1000" dirty="0"/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自动微分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计算图控制流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模型压缩：蒸馏剪枝与量化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08847"/>
                  </a:ext>
                </a:extLst>
              </a:tr>
              <a:tr h="376241">
                <a:tc rowSpan="5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异构与编译（</a:t>
                      </a:r>
                      <a:r>
                        <a:rPr lang="en-US" altLang="zh-CN" sz="1000" b="1" dirty="0"/>
                        <a:t>Compiler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r>
                        <a:rPr lang="zh-CN" altLang="en-US" sz="1000" b="1" dirty="0"/>
                        <a:t>编程编译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前端优化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数据格式布局转换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内存分配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公共表达式消除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691643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后端优化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代码优化、代码生成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算子循环优化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令和内存优化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516050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编程模型：</a:t>
                      </a:r>
                      <a:r>
                        <a:rPr lang="en-US" altLang="zh-CN" sz="1000" dirty="0"/>
                        <a:t>CUDA/Ascend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C/Band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altLang="zh-CN" sz="1000" dirty="0"/>
                        <a:t>AI</a:t>
                      </a:r>
                      <a:r>
                        <a:rPr lang="zh-CN" altLang="en-US" sz="1000" dirty="0"/>
                        <a:t>编译器：</a:t>
                      </a:r>
                      <a:r>
                        <a:rPr lang="en-US" altLang="zh-CN" sz="1000" dirty="0"/>
                        <a:t>TVM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XLA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TC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28384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LLVM/GCC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107421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底层通信</a:t>
                      </a:r>
                      <a:endParaRPr lang="en-US" altLang="zh-CN" sz="1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HCCL/NCCL</a:t>
                      </a:r>
                      <a:r>
                        <a:rPr lang="zh-CN" altLang="en-US" sz="1000" dirty="0"/>
                        <a:t>、通信原语、集合通信算法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977640"/>
                  </a:ext>
                </a:extLst>
              </a:tr>
              <a:tr h="376241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体系结构（</a:t>
                      </a:r>
                      <a:r>
                        <a:rPr lang="en-US" altLang="zh-CN" sz="1000" b="1" dirty="0"/>
                        <a:t>Architecture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底层硬件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AI</a:t>
                      </a:r>
                      <a:r>
                        <a:rPr lang="zh-CN" altLang="en-US" sz="1000" dirty="0"/>
                        <a:t>芯片：</a:t>
                      </a:r>
                      <a:r>
                        <a:rPr lang="en-US" altLang="zh-CN" sz="1000" dirty="0"/>
                        <a:t>CPU/GPU/AISC/FPGA/TPU/NPU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70274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8F2BB1E1-AE39-4A5C-CCAD-E425BCA6B1B8}"/>
              </a:ext>
            </a:extLst>
          </p:cNvPr>
          <p:cNvSpPr/>
          <p:nvPr/>
        </p:nvSpPr>
        <p:spPr>
          <a:xfrm>
            <a:off x="4450080" y="1381760"/>
            <a:ext cx="6715760" cy="1727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</a:rPr>
              <a:t>更新里面的技术点</a:t>
            </a:r>
          </a:p>
        </p:txBody>
      </p:sp>
    </p:spTree>
    <p:extLst>
      <p:ext uri="{BB962C8B-B14F-4D97-AF65-F5344CB8AC3E}">
        <p14:creationId xmlns:p14="http://schemas.microsoft.com/office/powerpoint/2010/main" val="168913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2.1</a:t>
            </a:r>
          </a:p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 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计算体系</a:t>
            </a:r>
          </a:p>
        </p:txBody>
      </p:sp>
    </p:spTree>
    <p:extLst>
      <p:ext uri="{BB962C8B-B14F-4D97-AF65-F5344CB8AC3E}">
        <p14:creationId xmlns:p14="http://schemas.microsoft.com/office/powerpoint/2010/main" val="8314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</a:t>
            </a:r>
            <a:r>
              <a:rPr lang="zh-CN" altLang="en-US" dirty="0"/>
              <a:t>计算体系</a:t>
            </a: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DBAE044-813A-C0DC-5A49-8CCE0B113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360488"/>
            <a:ext cx="6274752" cy="4994275"/>
          </a:xfrm>
        </p:spPr>
        <p:txBody>
          <a:bodyPr anchor="ctr"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深入 </a:t>
            </a:r>
            <a:r>
              <a:rPr lang="en" altLang="zh-CN" dirty="0"/>
              <a:t>AI </a:t>
            </a:r>
            <a:r>
              <a:rPr lang="zh-CN" altLang="en-US" dirty="0"/>
              <a:t>，特别是神经网络的计算模式（计算方式），从而理解 </a:t>
            </a:r>
            <a:r>
              <a:rPr lang="en" altLang="zh-CN" dirty="0"/>
              <a:t>AI </a:t>
            </a:r>
            <a:r>
              <a:rPr lang="zh-CN" altLang="en-US" dirty="0"/>
              <a:t>的“计算”需要什么。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通过 </a:t>
            </a:r>
            <a:r>
              <a:rPr lang="en" altLang="zh-CN" dirty="0"/>
              <a:t>AI </a:t>
            </a:r>
            <a:r>
              <a:rPr lang="zh-CN" altLang="en-US" dirty="0"/>
              <a:t>芯片关键指标，了解 </a:t>
            </a:r>
            <a:r>
              <a:rPr lang="en" altLang="zh-CN" dirty="0"/>
              <a:t>AI </a:t>
            </a:r>
            <a:r>
              <a:rPr lang="zh-CN" altLang="en-US" dirty="0"/>
              <a:t>芯片要更好的支持“计算”，需要关注那些重点工作。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通过具体的例子，深度学习的计算核心“矩阵乘”来看对“计算”的实际需求和情况。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为了提升计算性能、降低功耗和满足训练推理不同场景应用，对“计算”引入 </a:t>
            </a:r>
            <a:r>
              <a:rPr lang="en" altLang="zh-CN" dirty="0"/>
              <a:t>TF32/BF16</a:t>
            </a:r>
            <a:r>
              <a:rPr lang="en-US" altLang="zh-CN" dirty="0"/>
              <a:t>/FP8</a:t>
            </a:r>
            <a:r>
              <a:rPr lang="zh-CN" altLang="en-US" dirty="0"/>
              <a:t>等不同比特位宽的数据精度格式。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6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</a:t>
            </a:r>
            <a:r>
              <a:rPr lang="zh-CN" altLang="en-US" dirty="0"/>
              <a:t>计算体系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C6091F-31EA-CB49-C08F-D65D7674A3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1" y="1583503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5CAA0D-2DAA-70C1-B958-937C1416B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18" y="1583503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15032C-46BE-AF18-5B01-7FC7894BAE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55" y="1583503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9C779D-9CDD-FA64-90F4-E8263928C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1" y="323225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528A6A-8B29-6DD4-6952-5C0903F9A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18" y="323225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2537CEE-1A10-4C8F-A24D-9C09C437BE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55" y="323225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017DE11-23E6-B052-2132-918A6D0B41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1" y="488100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2783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0527DCC-8047-249C-1A27-56D31D3F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Begin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9AFCD3-F48C-29BA-A1E8-344CEC977F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181" y="1316854"/>
            <a:ext cx="7772400" cy="50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2.2</a:t>
            </a:r>
          </a:p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 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芯片基础</a:t>
            </a:r>
          </a:p>
        </p:txBody>
      </p:sp>
    </p:spTree>
    <p:extLst>
      <p:ext uri="{BB962C8B-B14F-4D97-AF65-F5344CB8AC3E}">
        <p14:creationId xmlns:p14="http://schemas.microsoft.com/office/powerpoint/2010/main" val="209030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</a:t>
            </a:r>
            <a:r>
              <a:rPr lang="zh-CN" altLang="en-US" dirty="0"/>
              <a:t>芯片基础</a:t>
            </a: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DBAE044-813A-C0DC-5A49-8CCE0B113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360488"/>
            <a:ext cx="6274752" cy="4994275"/>
          </a:xfrm>
        </p:spPr>
        <p:txBody>
          <a:bodyPr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简单从 </a:t>
            </a:r>
            <a:r>
              <a:rPr lang="en" altLang="zh-CN" dirty="0"/>
              <a:t>CPU </a:t>
            </a:r>
            <a:r>
              <a:rPr lang="zh-CN" altLang="en-US" dirty="0"/>
              <a:t>开始看通用计算体系结构的逻辑架构（冯诺依曼架构）开始，通过打开通用计算的本质（数据与时延）。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从而引出对于并行计算 </a:t>
            </a:r>
            <a:r>
              <a:rPr lang="en" altLang="zh-CN" dirty="0"/>
              <a:t>GPU </a:t>
            </a:r>
            <a:r>
              <a:rPr lang="zh-CN" altLang="en-US" dirty="0"/>
              <a:t>作用和解决的业务场景，目前大火的 </a:t>
            </a:r>
            <a:r>
              <a:rPr lang="en" altLang="zh-CN" dirty="0"/>
              <a:t>AI </a:t>
            </a:r>
            <a:r>
              <a:rPr lang="zh-CN" altLang="en-US" dirty="0"/>
              <a:t>芯片 </a:t>
            </a:r>
            <a:r>
              <a:rPr lang="en" altLang="zh-CN" dirty="0"/>
              <a:t>NPU</a:t>
            </a:r>
            <a:r>
              <a:rPr lang="zh-CN" altLang="en-US" dirty="0"/>
              <a:t> 是如何支持</a:t>
            </a:r>
            <a:r>
              <a:rPr lang="en-US" altLang="zh-CN" dirty="0"/>
              <a:t> AI </a:t>
            </a:r>
            <a:r>
              <a:rPr lang="zh-CN" altLang="en-US" dirty="0"/>
              <a:t>计算</a:t>
            </a:r>
            <a:r>
              <a:rPr lang="zh-CN" altLang="en" dirty="0"/>
              <a:t>。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最后迈入超异构并行 </a:t>
            </a:r>
            <a:r>
              <a:rPr lang="en" altLang="zh-CN" dirty="0"/>
              <a:t>CPU</a:t>
            </a:r>
            <a:r>
              <a:rPr lang="zh-CN" altLang="en" dirty="0"/>
              <a:t>、</a:t>
            </a:r>
            <a:r>
              <a:rPr lang="en" altLang="zh-CN" dirty="0"/>
              <a:t>GPU</a:t>
            </a:r>
            <a:r>
              <a:rPr lang="zh-CN" altLang="en" dirty="0"/>
              <a:t>、</a:t>
            </a:r>
            <a:r>
              <a:rPr lang="en" altLang="zh-CN" dirty="0"/>
              <a:t>NPU </a:t>
            </a:r>
            <a:r>
              <a:rPr lang="zh-CN" altLang="en-US" dirty="0"/>
              <a:t>并存的计算系统架构黄金十年介绍。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 </a:t>
            </a:r>
            <a:r>
              <a:rPr lang="zh-CN" altLang="en-US" dirty="0"/>
              <a:t>芯片基础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C84676-BB90-116C-D224-59C5244D8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3" y="166407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C562ACB-F9E2-0B33-364A-5F53F940A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59" y="166407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0ADC53-EFF5-B5F3-FD36-6863B0ED0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05" y="166407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72132A8-B1CE-F5F0-0C8C-EC5FD2AD9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7" y="332825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E6055B6-8A68-879A-B895-85DB73120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59" y="332825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8B57ECE-5009-9F39-9375-D5BCADF3AB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05" y="332825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5D66834-03EA-0837-6F42-F53046BD98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3" y="4988472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25674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2.3</a:t>
            </a: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图形处理器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GPU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154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图形处理器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GPU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DBAE044-813A-C0DC-5A49-8CCE0B113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360488"/>
            <a:ext cx="6274752" cy="4994275"/>
          </a:xfrm>
        </p:spPr>
        <p:txBody>
          <a:bodyPr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深入地讲解 </a:t>
            </a:r>
            <a:r>
              <a:rPr lang="en" altLang="zh-CN" dirty="0"/>
              <a:t>GPU </a:t>
            </a:r>
            <a:r>
              <a:rPr lang="zh-CN" altLang="en-US" dirty="0"/>
              <a:t>的工作原理，其最重要的指标是计算吞吐和存储和传输带宽。</a:t>
            </a:r>
            <a:endParaRPr lang="en-US" altLang="zh-CN" dirty="0"/>
          </a:p>
          <a:p>
            <a:r>
              <a:rPr lang="zh-CN" altLang="en-US" dirty="0"/>
              <a:t>对英伟达的 </a:t>
            </a:r>
            <a:r>
              <a:rPr lang="en" altLang="zh-CN" dirty="0"/>
              <a:t>GPU </a:t>
            </a:r>
            <a:r>
              <a:rPr lang="zh-CN" altLang="en-US" dirty="0"/>
              <a:t>的十四年 </a:t>
            </a:r>
            <a:r>
              <a:rPr lang="en-US" altLang="zh-CN" dirty="0"/>
              <a:t>9 </a:t>
            </a:r>
            <a:r>
              <a:rPr lang="zh-CN" altLang="en-US" dirty="0"/>
              <a:t>代架构进行梳理，从</a:t>
            </a:r>
            <a:r>
              <a:rPr lang="en" altLang="zh-CN" dirty="0"/>
              <a:t>GPU </a:t>
            </a:r>
            <a:r>
              <a:rPr lang="zh-CN" altLang="en-US" dirty="0"/>
              <a:t>从 </a:t>
            </a:r>
            <a:r>
              <a:rPr lang="en" altLang="zh-CN" dirty="0"/>
              <a:t>Fermi </a:t>
            </a:r>
            <a:r>
              <a:rPr lang="zh-CN" altLang="en-US" dirty="0"/>
              <a:t>到 </a:t>
            </a:r>
            <a:r>
              <a:rPr lang="en" altLang="zh-CN" dirty="0"/>
              <a:t>Blackwell </a:t>
            </a:r>
            <a:r>
              <a:rPr lang="zh-CN" altLang="en-US" dirty="0"/>
              <a:t>共 </a:t>
            </a:r>
            <a:r>
              <a:rPr lang="en-US" altLang="zh-CN" dirty="0"/>
              <a:t>9 </a:t>
            </a:r>
            <a:r>
              <a:rPr lang="zh-CN" altLang="en-US" dirty="0"/>
              <a:t>代架构，时间跨度从 </a:t>
            </a:r>
            <a:r>
              <a:rPr lang="en-US" altLang="zh-CN" dirty="0"/>
              <a:t>2010 </a:t>
            </a:r>
            <a:r>
              <a:rPr lang="zh-CN" altLang="en-US" dirty="0"/>
              <a:t>年至 </a:t>
            </a:r>
            <a:r>
              <a:rPr lang="en-US" altLang="zh-CN" dirty="0"/>
              <a:t>2024 </a:t>
            </a:r>
            <a:r>
              <a:rPr lang="zh-CN" altLang="en-US" dirty="0"/>
              <a:t>年。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 AI </a:t>
            </a:r>
            <a:r>
              <a:rPr lang="zh-CN" altLang="en-US" dirty="0"/>
              <a:t>领域，英伟达架构里面专门为 </a:t>
            </a:r>
            <a:r>
              <a:rPr lang="en" altLang="zh-CN" dirty="0"/>
              <a:t>AI </a:t>
            </a:r>
            <a:r>
              <a:rPr lang="zh-CN" altLang="en-US" dirty="0"/>
              <a:t>而生的 </a:t>
            </a:r>
            <a:r>
              <a:rPr lang="en" altLang="zh-CN" dirty="0"/>
              <a:t>Tensor Core </a:t>
            </a:r>
            <a:r>
              <a:rPr lang="zh-CN" altLang="en-US" dirty="0"/>
              <a:t>和 </a:t>
            </a:r>
            <a:r>
              <a:rPr lang="en" altLang="zh-CN" dirty="0"/>
              <a:t>NVLink </a:t>
            </a:r>
            <a:r>
              <a:rPr lang="zh-CN" altLang="en-US" dirty="0"/>
              <a:t>对 </a:t>
            </a:r>
            <a:r>
              <a:rPr lang="en" altLang="zh-CN" dirty="0"/>
              <a:t>AI </a:t>
            </a:r>
            <a:r>
              <a:rPr lang="zh-CN" altLang="en-US" dirty="0"/>
              <a:t>加速尤为重要，因此重点对 </a:t>
            </a:r>
            <a:r>
              <a:rPr lang="en" altLang="zh-CN" dirty="0"/>
              <a:t>Tensor Core </a:t>
            </a:r>
            <a:r>
              <a:rPr lang="zh-CN" altLang="en-US" dirty="0"/>
              <a:t>和 </a:t>
            </a:r>
            <a:r>
              <a:rPr lang="en" altLang="zh-CN" dirty="0"/>
              <a:t>NVLink </a:t>
            </a:r>
            <a:r>
              <a:rPr lang="zh-CN" altLang="en-US" dirty="0"/>
              <a:t>进行深入剖析其发展、演进和架构。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9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图形处理器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GPU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631480-3478-AC39-0DC9-F8FD3BCEE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812" y="4406022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A01F75-ED94-52D5-6327-23661BA85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350" y="4406022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6E502D2-37AE-AC84-8595-BA6491C8D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8" y="4406022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AF9C2F4-DC46-54BA-932E-44A6EED1A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350" y="221400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AC6EEFB-73C7-BC73-53B2-156B2F2719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8" y="221400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5140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2.4</a:t>
            </a: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英伟达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GPU 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详解</a:t>
            </a:r>
          </a:p>
        </p:txBody>
      </p:sp>
    </p:spTree>
    <p:extLst>
      <p:ext uri="{BB962C8B-B14F-4D97-AF65-F5344CB8AC3E}">
        <p14:creationId xmlns:p14="http://schemas.microsoft.com/office/powerpoint/2010/main" val="2833574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英伟达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GPU 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详解</a:t>
            </a: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DBAE044-813A-C0DC-5A49-8CCE0B113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360488"/>
            <a:ext cx="6274752" cy="4994275"/>
          </a:xfrm>
        </p:spPr>
        <p:txBody>
          <a:bodyPr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英伟达架构里面专门为 </a:t>
            </a:r>
            <a:r>
              <a:rPr lang="en" altLang="zh-CN" dirty="0"/>
              <a:t>AI </a:t>
            </a:r>
            <a:r>
              <a:rPr lang="zh-CN" altLang="en-US" dirty="0"/>
              <a:t>而生的 </a:t>
            </a:r>
            <a:r>
              <a:rPr lang="en" altLang="zh-CN" dirty="0"/>
              <a:t>Tensor Core </a:t>
            </a:r>
            <a:r>
              <a:rPr lang="zh-CN" altLang="en-US" dirty="0"/>
              <a:t>和 </a:t>
            </a:r>
            <a:r>
              <a:rPr lang="en" altLang="zh-CN" dirty="0"/>
              <a:t>NVLink </a:t>
            </a:r>
            <a:r>
              <a:rPr lang="zh-CN" altLang="en-US" dirty="0"/>
              <a:t>对 </a:t>
            </a:r>
            <a:r>
              <a:rPr lang="en" altLang="zh-CN" dirty="0"/>
              <a:t>AI </a:t>
            </a:r>
            <a:r>
              <a:rPr lang="zh-CN" altLang="en-US" dirty="0"/>
              <a:t>加速尤为重要；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重点对 </a:t>
            </a:r>
            <a:r>
              <a:rPr lang="en" altLang="zh-CN" dirty="0"/>
              <a:t>Tensor Core </a:t>
            </a:r>
            <a:r>
              <a:rPr lang="zh-CN" altLang="en-US" dirty="0"/>
              <a:t>和 </a:t>
            </a:r>
            <a:r>
              <a:rPr lang="en" altLang="zh-CN" dirty="0"/>
              <a:t>NVLink </a:t>
            </a:r>
            <a:r>
              <a:rPr lang="zh-CN" altLang="en-US" dirty="0"/>
              <a:t>进行深入剖析其发展、演进和架构。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5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英伟达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GPU 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详解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3AEA12-21E7-F9C4-58A8-2BC9EA460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6" y="4261929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BC5DBF-A81B-0931-04D6-164A03646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13" y="4261929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F24970-82CF-4A20-354A-1066E5426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59" y="4261929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876CDB3-94A9-C967-2B2E-EE60335F8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6" y="203275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9914576-5B37-65B2-A703-DED4E1C16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12" y="203275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A795F6C-97C5-06CC-333D-C92D92998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59" y="203275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2739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2.5</a:t>
            </a:r>
          </a:p>
          <a:p>
            <a:r>
              <a:rPr lang="zh-CN" altLang="en-US" dirty="0"/>
              <a:t>国外</a:t>
            </a:r>
            <a:r>
              <a:rPr lang="en-US" altLang="zh-CN" dirty="0"/>
              <a:t> AI </a:t>
            </a:r>
            <a:r>
              <a:rPr lang="zh-CN" altLang="en-US" dirty="0"/>
              <a:t>芯片洞察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84059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E7A692F-2DF7-E408-225E-0D2BDFE2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英伟达超越微软，成为全球市值最高公司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8B5AD2-E4F0-BAC1-3C40-9F0F56F5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27" y="2412154"/>
            <a:ext cx="6729793" cy="283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5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国外</a:t>
            </a:r>
            <a:r>
              <a:rPr lang="en-US" altLang="zh-CN" dirty="0"/>
              <a:t> AI </a:t>
            </a:r>
            <a:r>
              <a:rPr lang="zh-CN" altLang="en-US" dirty="0"/>
              <a:t>芯片洞察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DBAE044-813A-C0DC-5A49-8CCE0B113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360488"/>
            <a:ext cx="6274752" cy="4994275"/>
          </a:xfrm>
        </p:spPr>
        <p:txBody>
          <a:bodyPr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深入地剖析国外谷歌 </a:t>
            </a:r>
            <a:r>
              <a:rPr lang="en" altLang="zh-CN" dirty="0"/>
              <a:t>TPU </a:t>
            </a:r>
            <a:r>
              <a:rPr lang="zh-CN" altLang="en-US" dirty="0"/>
              <a:t>和特斯拉 </a:t>
            </a:r>
            <a:r>
              <a:rPr lang="en" altLang="zh-CN" dirty="0"/>
              <a:t>DOJO </a:t>
            </a:r>
            <a:r>
              <a:rPr lang="zh-CN" altLang="en-US" dirty="0"/>
              <a:t>相关 </a:t>
            </a:r>
            <a:r>
              <a:rPr lang="en" altLang="zh-CN" dirty="0"/>
              <a:t>AI </a:t>
            </a:r>
            <a:r>
              <a:rPr lang="zh-CN" altLang="en-US" dirty="0"/>
              <a:t>芯片的架构；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以 </a:t>
            </a:r>
            <a:r>
              <a:rPr lang="en" altLang="zh-CN" dirty="0"/>
              <a:t>TPU </a:t>
            </a:r>
            <a:r>
              <a:rPr lang="zh-CN" altLang="en-US" dirty="0"/>
              <a:t>为主主要使用了数据流（</a:t>
            </a:r>
            <a:r>
              <a:rPr lang="en" altLang="zh-CN" dirty="0"/>
              <a:t>Data Flow</a:t>
            </a:r>
            <a:r>
              <a:rPr lang="zh-CN" altLang="en" dirty="0"/>
              <a:t>）</a:t>
            </a:r>
            <a:r>
              <a:rPr lang="zh-CN" altLang="en-US" dirty="0"/>
              <a:t>的方式的脉动阵列来加速矩阵的运算；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特斯拉则使用了近存计算（</a:t>
            </a:r>
            <a:r>
              <a:rPr lang="en" altLang="zh-CN" dirty="0"/>
              <a:t>Near Memory</a:t>
            </a:r>
            <a:r>
              <a:rPr lang="zh-CN" altLang="en" dirty="0"/>
              <a:t>）</a:t>
            </a:r>
            <a:r>
              <a:rPr lang="zh-CN" altLang="en-US" dirty="0"/>
              <a:t>的方式来加速</a:t>
            </a:r>
            <a:r>
              <a:rPr lang="en-US" altLang="zh-CN" dirty="0"/>
              <a:t> AI </a:t>
            </a:r>
            <a:r>
              <a:rPr lang="zh-CN" altLang="en-US" dirty="0"/>
              <a:t>计算，比较了两种不同的</a:t>
            </a:r>
            <a:r>
              <a:rPr lang="en-US" altLang="zh-CN" dirty="0"/>
              <a:t>AI </a:t>
            </a:r>
            <a:r>
              <a:rPr lang="zh-CN" altLang="en-US" dirty="0"/>
              <a:t>芯片形态对</a:t>
            </a:r>
            <a:r>
              <a:rPr lang="en-US" altLang="zh-CN" dirty="0"/>
              <a:t> AI </a:t>
            </a:r>
            <a:r>
              <a:rPr lang="zh-CN" altLang="en-US" dirty="0"/>
              <a:t>带来的加速作用。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国外</a:t>
            </a:r>
            <a:r>
              <a:rPr lang="en-US" altLang="zh-CN" dirty="0"/>
              <a:t> AI </a:t>
            </a:r>
            <a:r>
              <a:rPr lang="zh-CN" altLang="en-US" dirty="0"/>
              <a:t>芯片洞察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F578CF-7D4B-C677-68A7-B1BC4E1DC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" y="1534493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F68B79-C394-303D-3455-B87EE0839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78" y="1534493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41F42C7-66DB-7B75-8744-8BE7BBAC4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13" y="1534493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490590-F1BF-245F-C0C5-A4995E48E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" y="311505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661306C-4C9A-1522-B599-4FBB795BC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91" y="311505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BF45D7A-CC2E-E7A5-0302-3158F87EAB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41" y="311505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BDEEA31-63BD-5186-122C-A57ADABDDB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" y="473456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4554B46-D2A9-EF44-AA5F-61CA6A5E79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91" y="473456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98361EE-1AB5-F05D-DB63-07E16AB7AB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41" y="473456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5109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国外</a:t>
            </a:r>
            <a:r>
              <a:rPr lang="en-US" altLang="zh-CN" dirty="0"/>
              <a:t> AI </a:t>
            </a:r>
            <a:r>
              <a:rPr lang="zh-CN" altLang="en-US" dirty="0"/>
              <a:t>芯片洞察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5E371E0-B897-D413-E8FA-D22319311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730926"/>
            <a:ext cx="2163200" cy="12168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0A355E-0276-626D-ADC5-BFA569AD5AC8}"/>
              </a:ext>
            </a:extLst>
          </p:cNvPr>
          <p:cNvSpPr/>
          <p:nvPr/>
        </p:nvSpPr>
        <p:spPr>
          <a:xfrm>
            <a:off x="3251200" y="1730926"/>
            <a:ext cx="216000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…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74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2.6</a:t>
            </a: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国内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AI 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芯片洞察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55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国内</a:t>
            </a:r>
            <a:r>
              <a:rPr lang="en-US" altLang="zh-CN" dirty="0"/>
              <a:t> AI </a:t>
            </a:r>
            <a:r>
              <a:rPr lang="zh-CN" altLang="en-US" dirty="0"/>
              <a:t>芯片洞察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DBAE044-813A-C0DC-5A49-8CCE0B113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360488"/>
            <a:ext cx="6274752" cy="4994275"/>
          </a:xfrm>
        </p:spPr>
        <p:txBody>
          <a:bodyPr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深入地解读国内 </a:t>
            </a:r>
            <a:r>
              <a:rPr lang="en" altLang="zh-CN" dirty="0"/>
              <a:t>AI </a:t>
            </a:r>
            <a:r>
              <a:rPr lang="zh-CN" altLang="en-US" dirty="0"/>
              <a:t>初创芯片厂商，如国内第一 </a:t>
            </a:r>
            <a:r>
              <a:rPr lang="en" altLang="zh-CN" dirty="0"/>
              <a:t>AI </a:t>
            </a:r>
            <a:r>
              <a:rPr lang="zh-CN" altLang="en-US" dirty="0"/>
              <a:t>芯片上市公司寒武纪、国内造 </a:t>
            </a:r>
            <a:r>
              <a:rPr lang="en" altLang="zh-CN" dirty="0"/>
              <a:t>GPU </a:t>
            </a:r>
            <a:r>
              <a:rPr lang="zh-CN" altLang="en-US" dirty="0"/>
              <a:t>声势最大的壁仞科技、腾讯重头的燧原科技等科技公司的 </a:t>
            </a:r>
            <a:r>
              <a:rPr lang="en" altLang="zh-CN" dirty="0"/>
              <a:t>AI </a:t>
            </a:r>
            <a:r>
              <a:rPr lang="zh-CN" altLang="en-US" dirty="0"/>
              <a:t>芯片架构。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其中会重点打开华为昇腾</a:t>
            </a:r>
            <a:r>
              <a:rPr lang="en-US" altLang="zh-CN" dirty="0"/>
              <a:t> Ascend</a:t>
            </a:r>
            <a:r>
              <a:rPr lang="zh-CN" altLang="en-US" dirty="0"/>
              <a:t> </a:t>
            </a:r>
            <a:r>
              <a:rPr lang="en-US" altLang="zh-CN" dirty="0"/>
              <a:t>910 </a:t>
            </a:r>
            <a:r>
              <a:rPr lang="zh-CN" altLang="en-US" dirty="0"/>
              <a:t>和 </a:t>
            </a:r>
            <a:r>
              <a:rPr lang="en-US" altLang="zh-CN" dirty="0"/>
              <a:t>310 </a:t>
            </a:r>
            <a:r>
              <a:rPr lang="zh-CN" altLang="en-US" dirty="0"/>
              <a:t>的芯片架构，并重点介绍昇腾</a:t>
            </a:r>
            <a:r>
              <a:rPr lang="en-US" altLang="zh-CN" dirty="0"/>
              <a:t> Atlas </a:t>
            </a:r>
            <a:r>
              <a:rPr lang="zh-CN" altLang="en-US" dirty="0"/>
              <a:t>系列</a:t>
            </a:r>
            <a:r>
              <a:rPr lang="en-US" altLang="zh-CN" dirty="0"/>
              <a:t>AI </a:t>
            </a:r>
            <a:r>
              <a:rPr lang="zh-CN" altLang="en-US" dirty="0"/>
              <a:t>训练和推理的产品。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2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国内</a:t>
            </a:r>
            <a:r>
              <a:rPr lang="en-US" altLang="zh-CN" dirty="0"/>
              <a:t> AI </a:t>
            </a:r>
            <a:r>
              <a:rPr lang="zh-CN" altLang="en-US" dirty="0"/>
              <a:t>芯片洞察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12D28B-9FBA-4F3E-2F59-116EF49FD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2" y="194828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F91728-34B1-65E8-1A60-E4DCA0A19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58" y="194828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1B5A53-BA66-FEA9-8F9E-1C1F83C02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84" y="194828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D93C0AB-9E01-391F-3FED-4A4A3781A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2" y="445475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8054C73-5122-2DEB-567E-27D2612841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58" y="445475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DD2789B-3328-D2CA-91EE-9FB3821B6B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84" y="4454754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7721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国内</a:t>
            </a:r>
            <a:r>
              <a:rPr lang="en-US" altLang="zh-CN" dirty="0"/>
              <a:t> AI </a:t>
            </a:r>
            <a:r>
              <a:rPr lang="zh-CN" altLang="en-US" dirty="0"/>
              <a:t>芯片洞察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67DFBEB-6A1A-987D-53A4-3B5896A98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2" y="211478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4C93E63-9224-D148-4163-2898FE2E2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53" y="211478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CF556C8-91EC-B0F5-0E55-5603C71E9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84" y="211478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DF4DE54-576D-4469-F735-DA0738428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2" y="4367919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CAF6B7-9A79-DB94-A5CB-6A6B266AA0B4}"/>
              </a:ext>
            </a:extLst>
          </p:cNvPr>
          <p:cNvSpPr/>
          <p:nvPr/>
        </p:nvSpPr>
        <p:spPr>
          <a:xfrm>
            <a:off x="2676253" y="4367919"/>
            <a:ext cx="216000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…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70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2.7</a:t>
            </a:r>
          </a:p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芯片黄金十年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678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芯片黄金十年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DBAE044-813A-C0DC-5A49-8CCE0B113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888" y="1360488"/>
            <a:ext cx="6274752" cy="4994275"/>
          </a:xfrm>
        </p:spPr>
        <p:txBody>
          <a:bodyPr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基于 </a:t>
            </a:r>
            <a:r>
              <a:rPr lang="en" altLang="zh-CN" dirty="0"/>
              <a:t>AI </a:t>
            </a:r>
            <a:r>
              <a:rPr lang="zh-CN" altLang="en-US" dirty="0"/>
              <a:t>芯片的 </a:t>
            </a:r>
            <a:r>
              <a:rPr lang="en" altLang="zh-CN" dirty="0"/>
              <a:t>SIMD </a:t>
            </a:r>
            <a:r>
              <a:rPr lang="zh-CN" altLang="en-US" dirty="0"/>
              <a:t>硬件结构和 </a:t>
            </a:r>
            <a:r>
              <a:rPr lang="en" altLang="zh-CN" dirty="0"/>
              <a:t>SIMT </a:t>
            </a:r>
            <a:r>
              <a:rPr lang="zh-CN" altLang="en-US" dirty="0"/>
              <a:t>的硬件结构原理，分析其上层的编程模型 </a:t>
            </a:r>
            <a:r>
              <a:rPr lang="en" altLang="zh-CN" dirty="0"/>
              <a:t>SPMD </a:t>
            </a:r>
            <a:r>
              <a:rPr lang="zh-CN" altLang="en-US" dirty="0"/>
              <a:t>与 </a:t>
            </a:r>
            <a:r>
              <a:rPr lang="en" altLang="zh-CN" dirty="0"/>
              <a:t>CUDA </a:t>
            </a:r>
            <a:r>
              <a:rPr lang="zh-CN" altLang="en-US" dirty="0"/>
              <a:t>之间的关系。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dirty="0"/>
              <a:t>去了解做好 </a:t>
            </a:r>
            <a:r>
              <a:rPr lang="en" altLang="zh-CN" dirty="0"/>
              <a:t>AI </a:t>
            </a:r>
            <a:r>
              <a:rPr lang="zh-CN" altLang="en-US" dirty="0"/>
              <a:t>芯片其实跟软件的关联性也有着密切的关系，并对 </a:t>
            </a:r>
            <a:r>
              <a:rPr lang="en" altLang="zh-CN" dirty="0"/>
              <a:t>AI </a:t>
            </a:r>
            <a:r>
              <a:rPr lang="zh-CN" altLang="en-US" dirty="0"/>
              <a:t>芯片近 </a:t>
            </a:r>
            <a:r>
              <a:rPr lang="en-US" altLang="zh-CN" dirty="0"/>
              <a:t>10 </a:t>
            </a:r>
            <a:r>
              <a:rPr lang="zh-CN" altLang="en-US" dirty="0"/>
              <a:t>年的发展进行一个总结和思考。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3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芯片黄金十年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8D3ABD-12DB-6F94-5FE6-5AA89DCAB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" y="168850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342EC1-FEC6-F73D-68D1-FA970E1A1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980" y="168850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B34762-A12E-B19A-A4DA-05687B755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04" y="168850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BC8DB25-C0DE-C1B1-A2CC-B5E754F48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" y="3281306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7E74A45-2ED7-BE3E-8540-4B5105613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979" y="3281306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A8CC55A-543A-7A8E-D4A3-19F5FA1F30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04" y="3281306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3F40EC0-47A0-DEC3-0A7B-7BF57C7BEB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5" y="487411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0866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vidia reports record Q2 results driven by surging data center demand |  VentureBeat">
            <a:extLst>
              <a:ext uri="{FF2B5EF4-FFF2-40B4-BE49-F238E27FC236}">
                <a16:creationId xmlns:a16="http://schemas.microsoft.com/office/drawing/2014/main" id="{9027D4B3-2C47-ABE0-1359-8DA32BC82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9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3808754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14B9DE-D7DC-AB38-97CF-28AC0E26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58946D-E6CE-0FD7-1B18-F6373F318C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什么是</a:t>
            </a:r>
            <a:r>
              <a:rPr lang="en-US" altLang="zh-CN" b="1" dirty="0"/>
              <a:t> AI </a:t>
            </a:r>
            <a:r>
              <a:rPr lang="zh-CN" altLang="en-US" b="1" dirty="0"/>
              <a:t>芯片：</a:t>
            </a:r>
            <a:r>
              <a:rPr lang="en-US" altLang="zh-CN" sz="2000" dirty="0"/>
              <a:t>AI </a:t>
            </a:r>
            <a:r>
              <a:rPr lang="zh-CN" altLang="en-US" sz="2000" dirty="0"/>
              <a:t>芯片的作用，</a:t>
            </a:r>
            <a:r>
              <a:rPr lang="en-US" altLang="zh-CN" sz="2000" dirty="0"/>
              <a:t>AI </a:t>
            </a:r>
            <a:r>
              <a:rPr lang="zh-CN" altLang="en-US" sz="2000" dirty="0"/>
              <a:t>芯片关注的指标和关键点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英伟达</a:t>
            </a:r>
            <a:r>
              <a:rPr lang="en-US" altLang="zh-CN" b="1" dirty="0"/>
              <a:t> GPU</a:t>
            </a:r>
            <a:r>
              <a:rPr lang="zh-CN" altLang="en-US" b="1" dirty="0"/>
              <a:t>：</a:t>
            </a:r>
            <a:r>
              <a:rPr lang="en-US" altLang="zh-CN" sz="2000" dirty="0"/>
              <a:t>AI </a:t>
            </a:r>
            <a:r>
              <a:rPr lang="zh-CN" altLang="en-US" sz="2000" dirty="0"/>
              <a:t>芯片霸主地位如何确定的，为什么能够在</a:t>
            </a:r>
            <a:r>
              <a:rPr lang="en-US" altLang="zh-CN" sz="2000" dirty="0"/>
              <a:t> AI </a:t>
            </a:r>
            <a:r>
              <a:rPr lang="zh-CN" altLang="en-US" sz="2000" dirty="0"/>
              <a:t>产业成功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国内外</a:t>
            </a:r>
            <a:r>
              <a:rPr lang="en-US" altLang="zh-CN" b="1" dirty="0"/>
              <a:t> AI </a:t>
            </a:r>
            <a:r>
              <a:rPr lang="zh-CN" altLang="en-US" b="1" dirty="0"/>
              <a:t>芯片：</a:t>
            </a:r>
            <a:r>
              <a:rPr lang="zh-CN" altLang="en-US" sz="2000" dirty="0"/>
              <a:t>跟着</a:t>
            </a:r>
            <a:r>
              <a:rPr lang="en-US" altLang="zh-CN" sz="2000" dirty="0"/>
              <a:t> ZOMI </a:t>
            </a:r>
            <a:r>
              <a:rPr lang="zh-CN" altLang="en-US" sz="2000" dirty="0"/>
              <a:t>从国外</a:t>
            </a:r>
            <a:r>
              <a:rPr lang="en-US" altLang="zh-CN" sz="2000" dirty="0"/>
              <a:t> AI </a:t>
            </a:r>
            <a:r>
              <a:rPr lang="zh-CN" altLang="en-US" sz="2000" dirty="0"/>
              <a:t>芯片公司到国内</a:t>
            </a:r>
            <a:r>
              <a:rPr lang="en-US" altLang="zh-CN" sz="2000" dirty="0"/>
              <a:t> AI </a:t>
            </a:r>
            <a:r>
              <a:rPr lang="zh-CN" altLang="en-US" sz="2000" dirty="0"/>
              <a:t>芯片公司逐个分析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AI </a:t>
            </a:r>
            <a:r>
              <a:rPr lang="zh-CN" altLang="en-US" b="1" dirty="0"/>
              <a:t>芯片的体系结构</a:t>
            </a:r>
            <a:r>
              <a:rPr lang="zh-CN" altLang="en-US" sz="2000" dirty="0"/>
              <a:t>：</a:t>
            </a:r>
            <a:r>
              <a:rPr lang="en-US" altLang="zh-CN" sz="2000" dirty="0"/>
              <a:t> </a:t>
            </a:r>
            <a:r>
              <a:rPr lang="zh-CN" altLang="en-US" sz="2000" dirty="0"/>
              <a:t>面向</a:t>
            </a:r>
            <a:r>
              <a:rPr lang="en-US" altLang="zh-CN" sz="2000" dirty="0"/>
              <a:t> AI </a:t>
            </a:r>
            <a:r>
              <a:rPr lang="zh-CN" altLang="en-US" sz="2000" dirty="0"/>
              <a:t>芯片的计算时代，</a:t>
            </a:r>
            <a:r>
              <a:rPr lang="en-US" altLang="zh-CN" sz="2000" dirty="0"/>
              <a:t>AI </a:t>
            </a:r>
            <a:r>
              <a:rPr lang="zh-CN" altLang="en-US" sz="2000" dirty="0"/>
              <a:t>芯片的设计模式</a:t>
            </a:r>
          </a:p>
        </p:txBody>
      </p:sp>
    </p:spTree>
    <p:extLst>
      <p:ext uri="{BB962C8B-B14F-4D97-AF65-F5344CB8AC3E}">
        <p14:creationId xmlns:p14="http://schemas.microsoft.com/office/powerpoint/2010/main" val="108204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VIDIA GPU Platforms for AI, Media, Omniverse | Supermicro">
            <a:extLst>
              <a:ext uri="{FF2B5EF4-FFF2-40B4-BE49-F238E27FC236}">
                <a16:creationId xmlns:a16="http://schemas.microsoft.com/office/drawing/2014/main" id="{20BC5342-95ED-EB4D-0D48-BF551A7B0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1540" y="1111770"/>
            <a:ext cx="7853681" cy="52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19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黃仁勳遇女粉掀衣求簽名「三兆胸」曝光- 鏡週刊Mirror Media">
            <a:extLst>
              <a:ext uri="{FF2B5EF4-FFF2-40B4-BE49-F238E27FC236}">
                <a16:creationId xmlns:a16="http://schemas.microsoft.com/office/drawing/2014/main" id="{CB841918-04D2-D934-A5B7-6E3107C1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167" y="571500"/>
            <a:ext cx="724408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黄仁勋在台湾为女粉丝胸口签名外媒叹没人为库克「挺胸而出」 | 星岛日报">
            <a:extLst>
              <a:ext uri="{FF2B5EF4-FFF2-40B4-BE49-F238E27FC236}">
                <a16:creationId xmlns:a16="http://schemas.microsoft.com/office/drawing/2014/main" id="{F5950160-7106-0215-9DC9-530FCB40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7581" y="571500"/>
            <a:ext cx="439401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53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CF57660-BD7B-7417-2524-A85C9A6C09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什么是</a:t>
            </a:r>
            <a:r>
              <a:rPr lang="en-US" altLang="zh-CN" sz="2400" b="1" dirty="0"/>
              <a:t> AI </a:t>
            </a:r>
            <a:r>
              <a:rPr lang="zh-CN" altLang="en-US" sz="2400" b="1" dirty="0"/>
              <a:t>芯片：</a:t>
            </a:r>
            <a:r>
              <a:rPr lang="en-US" altLang="zh-CN" dirty="0"/>
              <a:t>AI </a:t>
            </a:r>
            <a:r>
              <a:rPr lang="zh-CN" altLang="en-US" dirty="0"/>
              <a:t>芯片的作用，</a:t>
            </a:r>
            <a:r>
              <a:rPr lang="en-US" altLang="zh-CN" dirty="0"/>
              <a:t>AI </a:t>
            </a:r>
            <a:r>
              <a:rPr lang="zh-CN" altLang="en-US" dirty="0"/>
              <a:t>芯片关注的指标和关键点</a:t>
            </a:r>
            <a:endParaRPr lang="en-US" altLang="zh-CN" dirty="0"/>
          </a:p>
          <a:p>
            <a:r>
              <a:rPr lang="zh-CN" altLang="en-US" sz="2400" b="1" dirty="0"/>
              <a:t>英伟达</a:t>
            </a:r>
            <a:r>
              <a:rPr lang="en-US" altLang="zh-CN" sz="2400" b="1" dirty="0"/>
              <a:t> GPU</a:t>
            </a:r>
            <a:r>
              <a:rPr lang="zh-CN" altLang="en-US" sz="2400" b="1" dirty="0"/>
              <a:t>：</a:t>
            </a:r>
            <a:r>
              <a:rPr lang="en-US" altLang="zh-CN" dirty="0"/>
              <a:t>AI </a:t>
            </a:r>
            <a:r>
              <a:rPr lang="zh-CN" altLang="en-US" dirty="0"/>
              <a:t>芯片霸主地位如何确定的，为什么能够在</a:t>
            </a:r>
            <a:r>
              <a:rPr lang="en-US" altLang="zh-CN" dirty="0"/>
              <a:t> AI </a:t>
            </a:r>
            <a:r>
              <a:rPr lang="zh-CN" altLang="en-US" dirty="0"/>
              <a:t>产业成功</a:t>
            </a:r>
            <a:endParaRPr lang="en-US" altLang="zh-CN" dirty="0"/>
          </a:p>
          <a:p>
            <a:r>
              <a:rPr lang="zh-CN" altLang="en-US" sz="2400" b="1" dirty="0"/>
              <a:t>国内外</a:t>
            </a:r>
            <a:r>
              <a:rPr lang="en-US" altLang="zh-CN" sz="2400" b="1" dirty="0"/>
              <a:t> AI </a:t>
            </a:r>
            <a:r>
              <a:rPr lang="zh-CN" altLang="en-US" sz="2400" b="1" dirty="0"/>
              <a:t>芯片：</a:t>
            </a:r>
            <a:r>
              <a:rPr lang="zh-CN" altLang="en-US" dirty="0"/>
              <a:t>跟着</a:t>
            </a:r>
            <a:r>
              <a:rPr lang="en-US" altLang="zh-CN" dirty="0"/>
              <a:t> ZOMI </a:t>
            </a:r>
            <a:r>
              <a:rPr lang="zh-CN" altLang="en-US" dirty="0"/>
              <a:t>从国外</a:t>
            </a:r>
            <a:r>
              <a:rPr lang="en-US" altLang="zh-CN" dirty="0"/>
              <a:t> AI </a:t>
            </a:r>
            <a:r>
              <a:rPr lang="zh-CN" altLang="en-US" dirty="0"/>
              <a:t>芯片公司到国内</a:t>
            </a:r>
            <a:r>
              <a:rPr lang="en-US" altLang="zh-CN" dirty="0"/>
              <a:t> AI </a:t>
            </a:r>
            <a:r>
              <a:rPr lang="zh-CN" altLang="en-US" dirty="0"/>
              <a:t>芯片公司逐个分析</a:t>
            </a:r>
            <a:endParaRPr lang="en-US" altLang="zh-CN" dirty="0"/>
          </a:p>
          <a:p>
            <a:r>
              <a:rPr lang="en-US" altLang="zh-CN" sz="2400" b="1" dirty="0"/>
              <a:t>AI </a:t>
            </a:r>
            <a:r>
              <a:rPr lang="zh-CN" altLang="en-US" sz="2400" b="1" dirty="0"/>
              <a:t>芯片的体系结构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面向</a:t>
            </a:r>
            <a:r>
              <a:rPr lang="en-US" altLang="zh-CN" dirty="0"/>
              <a:t> AI </a:t>
            </a:r>
            <a:r>
              <a:rPr lang="zh-CN" altLang="en-US" dirty="0"/>
              <a:t>芯片的计算时代，</a:t>
            </a:r>
            <a:r>
              <a:rPr lang="en-US" altLang="zh-CN" dirty="0"/>
              <a:t>AI </a:t>
            </a:r>
            <a:r>
              <a:rPr lang="zh-CN" altLang="en-US" dirty="0"/>
              <a:t>芯片的设计模式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C11CA7-818A-744A-BAB3-920D94AA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广泛应用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68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更多样的训练方式：生成式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7F584F-8DA9-9143-8E5C-096391A70F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521928"/>
            <a:ext cx="10963473" cy="46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8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30139</TotalTime>
  <Words>1089</Words>
  <Application>Microsoft Macintosh PowerPoint</Application>
  <PresentationFormat>自定义</PresentationFormat>
  <Paragraphs>123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42</vt:i4>
      </vt:variant>
    </vt:vector>
  </HeadingPairs>
  <TitlesOfParts>
    <vt:vector size="58" baseType="lpstr"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Let’s Begin</vt:lpstr>
      <vt:lpstr>英伟达超越微软，成为全球市值最高公司</vt:lpstr>
      <vt:lpstr>PowerPoint 演示文稿</vt:lpstr>
      <vt:lpstr>PowerPoint 演示文稿</vt:lpstr>
      <vt:lpstr>PowerPoint 演示文稿</vt:lpstr>
      <vt:lpstr>课程内容</vt:lpstr>
      <vt:lpstr>PowerPoint 演示文稿</vt:lpstr>
      <vt:lpstr>更多样的训练方式：生成式AI</vt:lpstr>
      <vt:lpstr>PowerPoint 演示文稿</vt:lpstr>
      <vt:lpstr>PowerPoint 演示文稿</vt:lpstr>
      <vt:lpstr>PowerPoint 演示文稿</vt:lpstr>
      <vt:lpstr>PowerPoint 演示文稿</vt:lpstr>
      <vt:lpstr>AI 系统架构</vt:lpstr>
      <vt:lpstr>AI 硬件&amp;结构体系</vt:lpstr>
      <vt:lpstr>AI系统技术栈</vt:lpstr>
      <vt:lpstr>PowerPoint 演示文稿</vt:lpstr>
      <vt:lpstr>AI 计算体系</vt:lpstr>
      <vt:lpstr>AI 计算体系</vt:lpstr>
      <vt:lpstr>PowerPoint 演示文稿</vt:lpstr>
      <vt:lpstr>AI 芯片基础</vt:lpstr>
      <vt:lpstr>AI 芯片基础</vt:lpstr>
      <vt:lpstr>PowerPoint 演示文稿</vt:lpstr>
      <vt:lpstr>图形处理器 GPU</vt:lpstr>
      <vt:lpstr>图形处理器 GPU</vt:lpstr>
      <vt:lpstr>PowerPoint 演示文稿</vt:lpstr>
      <vt:lpstr>英伟达 GPU 详解</vt:lpstr>
      <vt:lpstr>英伟达 GPU 详解</vt:lpstr>
      <vt:lpstr>PowerPoint 演示文稿</vt:lpstr>
      <vt:lpstr>国外 AI 芯片洞察</vt:lpstr>
      <vt:lpstr>国外 AI 芯片洞察</vt:lpstr>
      <vt:lpstr>国外 AI 芯片洞察</vt:lpstr>
      <vt:lpstr>PowerPoint 演示文稿</vt:lpstr>
      <vt:lpstr>国内 AI 芯片洞察</vt:lpstr>
      <vt:lpstr>国内 AI 芯片洞察</vt:lpstr>
      <vt:lpstr>国内 AI 芯片洞察</vt:lpstr>
      <vt:lpstr>PowerPoint 演示文稿</vt:lpstr>
      <vt:lpstr>AI芯片黄金十年</vt:lpstr>
      <vt:lpstr>AI芯片黄金十年</vt:lpstr>
      <vt:lpstr>PowerPoint 演示文稿</vt:lpstr>
      <vt:lpstr>总结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10011</cp:revision>
  <cp:lastPrinted>2023-09-08T09:14:01Z</cp:lastPrinted>
  <dcterms:created xsi:type="dcterms:W3CDTF">2020-08-28T08:44:19Z</dcterms:created>
  <dcterms:modified xsi:type="dcterms:W3CDTF">2024-07-01T07:24:22Z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